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1" r:id="rId6"/>
    <p:sldId id="287" r:id="rId7"/>
    <p:sldId id="265" r:id="rId8"/>
    <p:sldId id="268" r:id="rId9"/>
  </p:sldIdLst>
  <p:sldSz cx="12192000" cy="6858000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39" d="100"/>
          <a:sy n="39" d="100"/>
        </p:scale>
        <p:origin x="40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7" y="0"/>
            <a:ext cx="2972004" cy="498288"/>
          </a:xfrm>
          <a:prstGeom prst="rect">
            <a:avLst/>
          </a:prstGeom>
        </p:spPr>
        <p:txBody>
          <a:bodyPr vert="horz" lIns="88590" tIns="44297" rIns="88590" bIns="44297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463" y="0"/>
            <a:ext cx="2972004" cy="498288"/>
          </a:xfrm>
          <a:prstGeom prst="rect">
            <a:avLst/>
          </a:prstGeom>
        </p:spPr>
        <p:txBody>
          <a:bodyPr vert="horz" lIns="88590" tIns="44297" rIns="88590" bIns="44297" rtlCol="0"/>
          <a:lstStyle>
            <a:lvl1pPr algn="r">
              <a:defRPr sz="1200"/>
            </a:lvl1pPr>
          </a:lstStyle>
          <a:p>
            <a:r>
              <a:rPr lang="fr-FR" dirty="0" smtClean="0"/>
              <a:t>16/02/2017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7" y="9447407"/>
            <a:ext cx="2972004" cy="498288"/>
          </a:xfrm>
          <a:prstGeom prst="rect">
            <a:avLst/>
          </a:prstGeom>
        </p:spPr>
        <p:txBody>
          <a:bodyPr vert="horz" lIns="88590" tIns="44297" rIns="88590" bIns="44297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463" y="9447407"/>
            <a:ext cx="2972004" cy="498288"/>
          </a:xfrm>
          <a:prstGeom prst="rect">
            <a:avLst/>
          </a:prstGeom>
        </p:spPr>
        <p:txBody>
          <a:bodyPr vert="horz" lIns="88590" tIns="44297" rIns="88590" bIns="44297" rtlCol="0" anchor="b"/>
          <a:lstStyle>
            <a:lvl1pPr algn="r">
              <a:defRPr sz="1200"/>
            </a:lvl1pPr>
          </a:lstStyle>
          <a:p>
            <a:fld id="{1E2C071C-2D49-47C4-9788-40C935691A6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2970678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381" tIns="45691" rIns="91381" bIns="45691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381" tIns="45691" rIns="91381" bIns="45691" rtlCol="0"/>
          <a:lstStyle>
            <a:lvl1pPr algn="r">
              <a:defRPr sz="1200"/>
            </a:lvl1pPr>
          </a:lstStyle>
          <a:p>
            <a:r>
              <a:rPr lang="fr-FR" dirty="0" smtClean="0"/>
              <a:t>16/02/2017</a:t>
            </a:r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81" tIns="45691" rIns="91381" bIns="45691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786316"/>
            <a:ext cx="5486400" cy="3916362"/>
          </a:xfrm>
          <a:prstGeom prst="rect">
            <a:avLst/>
          </a:prstGeom>
        </p:spPr>
        <p:txBody>
          <a:bodyPr vert="horz" lIns="91381" tIns="45691" rIns="91381" bIns="45691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7223"/>
            <a:ext cx="2971800" cy="498475"/>
          </a:xfrm>
          <a:prstGeom prst="rect">
            <a:avLst/>
          </a:prstGeom>
        </p:spPr>
        <p:txBody>
          <a:bodyPr vert="horz" lIns="91381" tIns="45691" rIns="91381" bIns="45691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9447223"/>
            <a:ext cx="2971800" cy="498475"/>
          </a:xfrm>
          <a:prstGeom prst="rect">
            <a:avLst/>
          </a:prstGeom>
        </p:spPr>
        <p:txBody>
          <a:bodyPr vert="horz" lIns="91381" tIns="45691" rIns="91381" bIns="45691" rtlCol="0" anchor="b"/>
          <a:lstStyle>
            <a:lvl1pPr algn="r">
              <a:defRPr sz="1200"/>
            </a:lvl1pPr>
          </a:lstStyle>
          <a:p>
            <a:fld id="{F7934963-6A7C-4BD2-AEDA-5BD90578096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49330792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34963-6A7C-4BD2-AEDA-5BD90578096F}" type="slidenum">
              <a:rPr lang="fr-FR" smtClean="0"/>
              <a:t>1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dirty="0" smtClean="0"/>
              <a:t>16/02/2017</a:t>
            </a:r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9047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34963-6A7C-4BD2-AEDA-5BD90578096F}" type="slidenum">
              <a:rPr lang="fr-FR" smtClean="0"/>
              <a:t>2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dirty="0" smtClean="0"/>
              <a:t>16/02/2017</a:t>
            </a:r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6072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dirty="0" smtClean="0"/>
              <a:t>16/02/2017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4963-6A7C-4BD2-AEDA-5BD90578096F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8237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12/31/2019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12/31/2019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12/31/2019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12/31/2019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12/31/2019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12/31/2019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12/31/2019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12/31/2019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12/31/2019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12/31/2019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12/31/2019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12/31/2019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92308" y="666929"/>
            <a:ext cx="10058400" cy="3566160"/>
          </a:xfrm>
        </p:spPr>
        <p:txBody>
          <a:bodyPr>
            <a:normAutofit/>
          </a:bodyPr>
          <a:lstStyle/>
          <a:p>
            <a:pPr algn="ctr"/>
            <a:r>
              <a:rPr lang="fr-FR" sz="6000" dirty="0" smtClean="0"/>
              <a:t>Projet d’hôtellerie de plein air</a:t>
            </a:r>
            <a:br>
              <a:rPr lang="fr-FR" sz="6000" dirty="0" smtClean="0"/>
            </a:br>
            <a:r>
              <a:rPr lang="fr-FR" sz="6000" dirty="0" smtClean="0"/>
              <a:t>Annexe descriptif projet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3100" dirty="0" smtClean="0"/>
              <a:t>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Fougères sur Bièvre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685800" y="4894729"/>
            <a:ext cx="25845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Monsieur GUILLET Fabien</a:t>
            </a:r>
          </a:p>
          <a:p>
            <a:r>
              <a:rPr lang="fr-FR" dirty="0" smtClean="0"/>
              <a:t>880 Villeprovert</a:t>
            </a:r>
          </a:p>
          <a:p>
            <a:r>
              <a:rPr lang="fr-FR" dirty="0" smtClean="0"/>
              <a:t>41360 LUNAY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8234082" y="4894729"/>
            <a:ext cx="33990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Coordonnées : </a:t>
            </a:r>
          </a:p>
          <a:p>
            <a:r>
              <a:rPr lang="fr-FR" dirty="0" smtClean="0"/>
              <a:t>Téléphone : 06 13 47 18 66 </a:t>
            </a:r>
          </a:p>
          <a:p>
            <a:r>
              <a:rPr lang="fr-FR" dirty="0" smtClean="0"/>
              <a:t>Mail :  fabienguillet76@gmail.com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7725" y="4500326"/>
            <a:ext cx="2214562" cy="174242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12854" y="297597"/>
            <a:ext cx="62736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Annexe 1_191020 Annexe descriptif du projet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113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1143000" y="4343400"/>
            <a:ext cx="101121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44630" y="0"/>
            <a:ext cx="8609589" cy="32624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u="sng" dirty="0" smtClean="0"/>
              <a:t>Sommaire</a:t>
            </a:r>
          </a:p>
          <a:p>
            <a:endParaRPr lang="fr-FR" sz="12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fr-FR" sz="2800" dirty="0" smtClean="0"/>
              <a:t>Choix du site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sz="2800" dirty="0" smtClean="0"/>
              <a:t>Phasage projet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sz="2800" dirty="0" smtClean="0"/>
              <a:t>Type d’hébergement et ambiance recherchée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sz="2800" dirty="0" smtClean="0"/>
              <a:t>Autres espaces</a:t>
            </a:r>
            <a:endParaRPr lang="fr-FR" sz="2800" dirty="0"/>
          </a:p>
          <a:p>
            <a:pPr marL="800100" lvl="1" indent="-342900">
              <a:buFont typeface="+mj-lt"/>
              <a:buAutoNum type="arabicPeriod"/>
            </a:pPr>
            <a:r>
              <a:rPr lang="fr-FR" sz="2800" dirty="0" smtClean="0"/>
              <a:t>Schéma prévisionnel à terme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4151" y="2511169"/>
            <a:ext cx="6034446" cy="3415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15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1143000" y="4343400"/>
            <a:ext cx="101121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154802" y="320915"/>
            <a:ext cx="6530670" cy="38472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657350" lvl="2" indent="-742950">
              <a:buAutoNum type="arabicPeriod"/>
            </a:pPr>
            <a:r>
              <a:rPr lang="fr-FR" sz="3600" b="1" u="sng" dirty="0" smtClean="0"/>
              <a:t>Choix du site :</a:t>
            </a:r>
            <a:r>
              <a:rPr lang="fr-FR" sz="2400" dirty="0" smtClean="0"/>
              <a:t>	</a:t>
            </a:r>
          </a:p>
          <a:p>
            <a:pPr marL="1657350" lvl="2" indent="-742950">
              <a:buAutoNum type="arabicPeriod"/>
            </a:pPr>
            <a:endParaRPr lang="fr-FR" sz="2400" dirty="0" smtClean="0"/>
          </a:p>
          <a:p>
            <a:r>
              <a:rPr lang="fr-FR" sz="1600" dirty="0"/>
              <a:t>	Plusieurs sites ont été étudiés pour l’accueil du projet. </a:t>
            </a:r>
          </a:p>
          <a:p>
            <a:r>
              <a:rPr lang="fr-FR" sz="1600" dirty="0"/>
              <a:t>Le site retenu pour le projet de camping l’a été pour les raisons suivantes : </a:t>
            </a:r>
            <a:endParaRPr lang="fr-FR" sz="1600" dirty="0" smtClean="0"/>
          </a:p>
          <a:p>
            <a:endParaRPr lang="fr-FR" sz="1600" dirty="0"/>
          </a:p>
          <a:p>
            <a:pPr marL="342900" indent="-342900">
              <a:buFontTx/>
              <a:buChar char="-"/>
            </a:pPr>
            <a:r>
              <a:rPr lang="fr-FR" sz="1600" dirty="0" smtClean="0"/>
              <a:t>Topographie </a:t>
            </a:r>
            <a:r>
              <a:rPr lang="fr-FR" sz="1600" dirty="0"/>
              <a:t>intéressante et peu contraignante ; </a:t>
            </a:r>
            <a:endParaRPr lang="fr-FR" sz="1600" dirty="0" smtClean="0"/>
          </a:p>
          <a:p>
            <a:endParaRPr lang="fr-FR" sz="1600" dirty="0"/>
          </a:p>
          <a:p>
            <a:r>
              <a:rPr lang="fr-FR" sz="1600" dirty="0" smtClean="0"/>
              <a:t>-     Proximité </a:t>
            </a:r>
            <a:r>
              <a:rPr lang="fr-FR" sz="1600" dirty="0"/>
              <a:t>des </a:t>
            </a:r>
            <a:r>
              <a:rPr lang="fr-FR" sz="1600" dirty="0" smtClean="0"/>
              <a:t>réseaux </a:t>
            </a:r>
          </a:p>
          <a:p>
            <a:endParaRPr lang="fr-FR" sz="1600" dirty="0"/>
          </a:p>
          <a:p>
            <a:pPr marL="342900" indent="-342900">
              <a:buFontTx/>
              <a:buChar char="-"/>
            </a:pPr>
            <a:r>
              <a:rPr lang="fr-FR" sz="1600" dirty="0" smtClean="0"/>
              <a:t>Proche </a:t>
            </a:r>
            <a:r>
              <a:rPr lang="fr-FR" sz="1600" dirty="0"/>
              <a:t>du centre bourg donc accessible; </a:t>
            </a:r>
            <a:endParaRPr lang="fr-FR" sz="1600" dirty="0" smtClean="0"/>
          </a:p>
          <a:p>
            <a:pPr marL="342900" indent="-342900">
              <a:buFontTx/>
              <a:buChar char="-"/>
            </a:pPr>
            <a:endParaRPr lang="fr-FR" sz="1600" dirty="0"/>
          </a:p>
          <a:p>
            <a:r>
              <a:rPr lang="fr-FR" sz="1600" dirty="0"/>
              <a:t>- </a:t>
            </a:r>
            <a:r>
              <a:rPr lang="fr-FR" sz="1600" dirty="0" smtClean="0"/>
              <a:t>    Nombre </a:t>
            </a:r>
            <a:r>
              <a:rPr lang="fr-FR" sz="1600" dirty="0"/>
              <a:t>de riverains faible donc nuisances réduites. </a:t>
            </a:r>
          </a:p>
          <a:p>
            <a:endParaRPr lang="fr-FR" sz="2400" dirty="0" smtClean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2" name="Groupe 1"/>
          <p:cNvGrpSpPr/>
          <p:nvPr/>
        </p:nvGrpSpPr>
        <p:grpSpPr>
          <a:xfrm>
            <a:off x="5640947" y="1835242"/>
            <a:ext cx="6447908" cy="4419537"/>
            <a:chOff x="5528804" y="1128268"/>
            <a:chExt cx="6447908" cy="4419537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 rotWithShape="1">
            <a:blip r:embed="rId2"/>
            <a:srcRect r="7712" b="4321"/>
            <a:stretch/>
          </p:blipFill>
          <p:spPr>
            <a:xfrm>
              <a:off x="5528804" y="1128268"/>
              <a:ext cx="6447908" cy="4419537"/>
            </a:xfrm>
            <a:prstGeom prst="rect">
              <a:avLst/>
            </a:prstGeom>
          </p:spPr>
        </p:pic>
        <p:cxnSp>
          <p:nvCxnSpPr>
            <p:cNvPr id="11" name="Connecteur droit 10"/>
            <p:cNvCxnSpPr/>
            <p:nvPr/>
          </p:nvCxnSpPr>
          <p:spPr>
            <a:xfrm flipH="1">
              <a:off x="8052903" y="1765827"/>
              <a:ext cx="937260" cy="43434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flipH="1">
              <a:off x="8014803" y="3338036"/>
              <a:ext cx="1097280" cy="82679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flipH="1" flipV="1">
              <a:off x="8052903" y="2211127"/>
              <a:ext cx="1059180" cy="112690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/>
            <p:cNvCxnSpPr/>
            <p:nvPr/>
          </p:nvCxnSpPr>
          <p:spPr>
            <a:xfrm flipH="1" flipV="1">
              <a:off x="7986949" y="4150890"/>
              <a:ext cx="1677584" cy="66547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/>
            <p:nvPr/>
          </p:nvCxnSpPr>
          <p:spPr>
            <a:xfrm flipH="1">
              <a:off x="9664533" y="3773697"/>
              <a:ext cx="1072688" cy="106518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flipH="1" flipV="1">
              <a:off x="10114113" y="2692276"/>
              <a:ext cx="675554" cy="108142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flipH="1">
              <a:off x="10011243" y="2710468"/>
              <a:ext cx="102870" cy="6411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/>
            <p:nvPr/>
          </p:nvCxnSpPr>
          <p:spPr>
            <a:xfrm flipH="1" flipV="1">
              <a:off x="8981230" y="1790743"/>
              <a:ext cx="1049063" cy="96724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2214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1143000" y="4343400"/>
            <a:ext cx="101121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09283" y="107577"/>
            <a:ext cx="7477405" cy="5416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b="1" u="sng" dirty="0" smtClean="0"/>
              <a:t>2. Phasage du projet</a:t>
            </a:r>
            <a:endParaRPr lang="fr-FR" sz="3600" b="1" u="sng" dirty="0"/>
          </a:p>
          <a:p>
            <a:endParaRPr lang="fr-FR" sz="1000" dirty="0"/>
          </a:p>
          <a:p>
            <a:r>
              <a:rPr lang="fr-FR" sz="2000" dirty="0"/>
              <a:t>Le projet consiste à créer de l’hébergement touristique, en plusieurs étapes successives : </a:t>
            </a:r>
          </a:p>
          <a:p>
            <a:r>
              <a:rPr lang="fr-FR" sz="2000" b="1" dirty="0" smtClean="0"/>
              <a:t>         Etape </a:t>
            </a:r>
            <a:r>
              <a:rPr lang="fr-FR" sz="2000" b="1" dirty="0"/>
              <a:t>1 : Horizon 1 an </a:t>
            </a:r>
            <a:endParaRPr lang="fr-FR" sz="2000" dirty="0"/>
          </a:p>
          <a:p>
            <a:r>
              <a:rPr lang="fr-FR" sz="2000" dirty="0"/>
              <a:t>- Viabilisation du terrain (eau – électricité – TAE …) ; </a:t>
            </a:r>
          </a:p>
          <a:p>
            <a:r>
              <a:rPr lang="fr-FR" sz="2000" dirty="0"/>
              <a:t>- Paysager le site ; </a:t>
            </a:r>
          </a:p>
          <a:p>
            <a:r>
              <a:rPr lang="fr-FR" sz="2000" dirty="0"/>
              <a:t>- Création d’une </a:t>
            </a:r>
            <a:r>
              <a:rPr lang="fr-FR" sz="2000" dirty="0" smtClean="0"/>
              <a:t>dizaine </a:t>
            </a:r>
            <a:r>
              <a:rPr lang="fr-FR" sz="2000" dirty="0"/>
              <a:t>de chalets. </a:t>
            </a:r>
          </a:p>
          <a:p>
            <a:endParaRPr lang="fr-FR" sz="2000" dirty="0"/>
          </a:p>
          <a:p>
            <a:r>
              <a:rPr lang="fr-FR" sz="2000" b="1" dirty="0" smtClean="0"/>
              <a:t>         Etape </a:t>
            </a:r>
            <a:r>
              <a:rPr lang="fr-FR" sz="2000" b="1" dirty="0"/>
              <a:t>2 : Horizon 2 ans </a:t>
            </a:r>
            <a:endParaRPr lang="fr-FR" sz="2000" dirty="0"/>
          </a:p>
          <a:p>
            <a:pPr marL="342900" indent="-342900">
              <a:buFontTx/>
              <a:buChar char="-"/>
            </a:pPr>
            <a:r>
              <a:rPr lang="fr-FR" sz="2000" dirty="0" smtClean="0"/>
              <a:t>Création </a:t>
            </a:r>
            <a:r>
              <a:rPr lang="fr-FR" sz="2000" dirty="0"/>
              <a:t>de la piscine chauffée couverte. </a:t>
            </a:r>
            <a:endParaRPr lang="fr-FR" sz="2000" dirty="0" smtClean="0"/>
          </a:p>
          <a:p>
            <a:pPr marL="342900" indent="-342900">
              <a:buFontTx/>
              <a:buChar char="-"/>
            </a:pPr>
            <a:r>
              <a:rPr lang="fr-FR" sz="2000" dirty="0" smtClean="0"/>
              <a:t>Création bâtiment d’accueil.</a:t>
            </a:r>
            <a:endParaRPr lang="fr-FR" sz="2000" dirty="0"/>
          </a:p>
          <a:p>
            <a:endParaRPr lang="fr-FR" sz="2000" dirty="0"/>
          </a:p>
          <a:p>
            <a:r>
              <a:rPr lang="fr-FR" sz="2000" b="1" dirty="0" smtClean="0"/>
              <a:t>         Etape </a:t>
            </a:r>
            <a:r>
              <a:rPr lang="fr-FR" sz="2000" b="1" dirty="0"/>
              <a:t>3 : Horizon 3 à 5 ans. </a:t>
            </a:r>
            <a:endParaRPr lang="fr-FR" sz="2000" dirty="0"/>
          </a:p>
          <a:p>
            <a:r>
              <a:rPr lang="fr-FR" sz="2000" dirty="0"/>
              <a:t>- </a:t>
            </a:r>
            <a:r>
              <a:rPr lang="fr-FR" sz="2000" dirty="0" smtClean="0"/>
              <a:t>Création d’emplacements de camping et camping car (pour </a:t>
            </a:r>
            <a:r>
              <a:rPr lang="fr-FR" sz="2000" dirty="0"/>
              <a:t>atteindre </a:t>
            </a:r>
            <a:r>
              <a:rPr lang="fr-FR" sz="2000" dirty="0" smtClean="0"/>
              <a:t>une quarantaine) </a:t>
            </a:r>
            <a:r>
              <a:rPr lang="fr-FR" sz="2000" dirty="0"/>
              <a:t>; </a:t>
            </a:r>
          </a:p>
          <a:p>
            <a:r>
              <a:rPr lang="fr-FR" sz="2000" dirty="0"/>
              <a:t>- Augmentation du nombre de locatifs (pour atteindre environ 30). 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1200" y="107577"/>
            <a:ext cx="4367706" cy="541686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870" y="3043237"/>
            <a:ext cx="413387" cy="20002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870" y="4229362"/>
            <a:ext cx="413387" cy="22807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870" y="1503970"/>
            <a:ext cx="413387" cy="224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60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1143000" y="4343400"/>
            <a:ext cx="101121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242048" y="363069"/>
            <a:ext cx="11295529" cy="54784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b="1" u="sng" dirty="0"/>
              <a:t>3</a:t>
            </a:r>
            <a:r>
              <a:rPr lang="fr-FR" sz="3600" b="1" u="sng" dirty="0" smtClean="0"/>
              <a:t>. </a:t>
            </a:r>
            <a:r>
              <a:rPr lang="fr-FR" sz="3600" b="1" u="sng" dirty="0"/>
              <a:t>Type d’hébergement et ambiance recherchée</a:t>
            </a:r>
          </a:p>
          <a:p>
            <a:endParaRPr lang="fr-FR" dirty="0"/>
          </a:p>
          <a:p>
            <a:r>
              <a:rPr lang="fr-FR" sz="1600" dirty="0"/>
              <a:t>L’espace d’hébergement en plein air est pensé et dessiné dans l’objectif d’être cosy, chaleureux, et moderne. </a:t>
            </a:r>
            <a:r>
              <a:rPr lang="fr-FR" sz="1600" dirty="0" smtClean="0"/>
              <a:t>Le but est de créer </a:t>
            </a:r>
            <a:r>
              <a:rPr lang="fr-FR" sz="1600" dirty="0"/>
              <a:t>une ambiance conviviale, tranquille et familiale, comme le montre la photo de référence </a:t>
            </a:r>
            <a:r>
              <a:rPr lang="fr-FR" sz="1600" dirty="0" smtClean="0"/>
              <a:t>au centre. </a:t>
            </a:r>
            <a:endParaRPr lang="fr-FR" sz="1600" dirty="0"/>
          </a:p>
          <a:p>
            <a:r>
              <a:rPr lang="fr-FR" sz="1600" dirty="0"/>
              <a:t>Les locations auront les </a:t>
            </a:r>
            <a:r>
              <a:rPr lang="fr-FR" sz="1600" dirty="0" smtClean="0"/>
              <a:t>caractéristiques </a:t>
            </a:r>
            <a:r>
              <a:rPr lang="fr-FR" sz="1600" dirty="0"/>
              <a:t>suivantes : </a:t>
            </a:r>
          </a:p>
          <a:p>
            <a:r>
              <a:rPr lang="fr-FR" sz="1600" dirty="0" smtClean="0"/>
              <a:t>-     Terrasse </a:t>
            </a:r>
            <a:r>
              <a:rPr lang="fr-FR" sz="1600" dirty="0"/>
              <a:t>d’environ </a:t>
            </a:r>
            <a:r>
              <a:rPr lang="fr-FR" sz="1600" dirty="0" smtClean="0"/>
              <a:t>15m² </a:t>
            </a:r>
            <a:r>
              <a:rPr lang="fr-FR" sz="1600" dirty="0"/>
              <a:t>; </a:t>
            </a:r>
          </a:p>
          <a:p>
            <a:pPr marL="285750" indent="-285750">
              <a:buFontTx/>
              <a:buChar char="-"/>
            </a:pPr>
            <a:r>
              <a:rPr lang="fr-FR" sz="1600" dirty="0" smtClean="0"/>
              <a:t>Bardage </a:t>
            </a:r>
            <a:r>
              <a:rPr lang="fr-FR" sz="1600" dirty="0"/>
              <a:t>composite. </a:t>
            </a:r>
            <a:endParaRPr lang="fr-FR" sz="1600" dirty="0" smtClean="0"/>
          </a:p>
          <a:p>
            <a:pPr marL="285750" indent="-285750">
              <a:buFontTx/>
              <a:buChar char="-"/>
            </a:pPr>
            <a:r>
              <a:rPr lang="fr-FR" sz="1600" dirty="0" smtClean="0"/>
              <a:t>Sans gouttière</a:t>
            </a:r>
            <a:endParaRPr lang="fr-FR" sz="1600" dirty="0"/>
          </a:p>
          <a:p>
            <a:endParaRPr lang="fr-FR" sz="1600" dirty="0"/>
          </a:p>
          <a:p>
            <a:r>
              <a:rPr lang="fr-FR" sz="1600" b="1" dirty="0"/>
              <a:t>Deux modèles seront proposés </a:t>
            </a:r>
            <a:r>
              <a:rPr lang="fr-FR" sz="1600" b="1" dirty="0" smtClean="0"/>
              <a:t>: </a:t>
            </a:r>
            <a:endParaRPr lang="fr-FR" sz="1600" dirty="0"/>
          </a:p>
          <a:p>
            <a:r>
              <a:rPr lang="fr-FR" sz="1600" i="1" dirty="0"/>
              <a:t>Cottages 2 chambres </a:t>
            </a:r>
            <a:r>
              <a:rPr lang="fr-FR" sz="1600" i="1" dirty="0" smtClean="0"/>
              <a:t>(en haut à </a:t>
            </a:r>
            <a:r>
              <a:rPr lang="fr-FR" sz="1600" i="1" dirty="0"/>
              <a:t>gauche) : </a:t>
            </a:r>
            <a:endParaRPr lang="fr-FR" sz="1600" dirty="0"/>
          </a:p>
          <a:p>
            <a:r>
              <a:rPr lang="fr-FR" sz="1600" dirty="0"/>
              <a:t>- </a:t>
            </a:r>
            <a:r>
              <a:rPr lang="fr-FR" sz="1600" dirty="0" smtClean="0"/>
              <a:t>    Emprise </a:t>
            </a:r>
            <a:r>
              <a:rPr lang="fr-FR" sz="1600" dirty="0"/>
              <a:t>totale au sol : </a:t>
            </a:r>
            <a:r>
              <a:rPr lang="fr-FR" sz="1600" dirty="0" smtClean="0"/>
              <a:t>7x8m </a:t>
            </a:r>
            <a:r>
              <a:rPr lang="fr-FR" sz="1600" dirty="0"/>
              <a:t>; </a:t>
            </a:r>
          </a:p>
          <a:p>
            <a:pPr marL="285750" indent="-285750">
              <a:buFontTx/>
              <a:buChar char="-"/>
            </a:pPr>
            <a:r>
              <a:rPr lang="fr-FR" sz="1600" dirty="0" smtClean="0">
                <a:solidFill>
                  <a:srgbClr val="FF0000"/>
                </a:solidFill>
              </a:rPr>
              <a:t>Surface </a:t>
            </a:r>
            <a:r>
              <a:rPr lang="fr-FR" sz="1600" dirty="0">
                <a:solidFill>
                  <a:srgbClr val="FF0000"/>
                </a:solidFill>
              </a:rPr>
              <a:t>habitable d’environ </a:t>
            </a:r>
            <a:r>
              <a:rPr lang="fr-FR" sz="1600" dirty="0" smtClean="0">
                <a:solidFill>
                  <a:srgbClr val="FF0000"/>
                </a:solidFill>
              </a:rPr>
              <a:t>33m²</a:t>
            </a:r>
          </a:p>
          <a:p>
            <a:endParaRPr lang="fr-FR" sz="1600" i="1" dirty="0"/>
          </a:p>
          <a:p>
            <a:r>
              <a:rPr lang="fr-FR" sz="1600" i="1" dirty="0" smtClean="0"/>
              <a:t>Cottages </a:t>
            </a:r>
            <a:r>
              <a:rPr lang="fr-FR" sz="1600" i="1" dirty="0"/>
              <a:t>3 chambres </a:t>
            </a:r>
            <a:r>
              <a:rPr lang="fr-FR" sz="1600" i="1" dirty="0" smtClean="0"/>
              <a:t>(</a:t>
            </a:r>
            <a:r>
              <a:rPr lang="fr-FR" sz="1600" i="1" dirty="0"/>
              <a:t>en </a:t>
            </a:r>
            <a:r>
              <a:rPr lang="fr-FR" sz="1600" i="1" dirty="0" smtClean="0"/>
              <a:t>bas à </a:t>
            </a:r>
            <a:r>
              <a:rPr lang="fr-FR" sz="1600" i="1" dirty="0"/>
              <a:t>gauche</a:t>
            </a:r>
            <a:r>
              <a:rPr lang="fr-FR" sz="1600" i="1" dirty="0" smtClean="0"/>
              <a:t>) </a:t>
            </a:r>
            <a:r>
              <a:rPr lang="fr-FR" sz="1600" i="1" dirty="0"/>
              <a:t>: </a:t>
            </a:r>
          </a:p>
          <a:p>
            <a:r>
              <a:rPr lang="fr-FR" sz="1600" dirty="0"/>
              <a:t>- </a:t>
            </a:r>
            <a:r>
              <a:rPr lang="fr-FR" sz="1600" dirty="0" smtClean="0"/>
              <a:t>    Emprise </a:t>
            </a:r>
            <a:r>
              <a:rPr lang="fr-FR" sz="1600" dirty="0"/>
              <a:t>totale au sol : </a:t>
            </a:r>
            <a:r>
              <a:rPr lang="fr-FR" sz="1600" dirty="0" smtClean="0"/>
              <a:t>8x8m </a:t>
            </a:r>
            <a:r>
              <a:rPr lang="fr-FR" sz="1600" dirty="0"/>
              <a:t>; </a:t>
            </a:r>
          </a:p>
          <a:p>
            <a:r>
              <a:rPr lang="fr-FR" sz="1600" dirty="0"/>
              <a:t>- </a:t>
            </a:r>
            <a:r>
              <a:rPr lang="fr-FR" sz="1600" dirty="0" smtClean="0"/>
              <a:t>    </a:t>
            </a:r>
            <a:r>
              <a:rPr lang="fr-FR" sz="1600" dirty="0" smtClean="0">
                <a:solidFill>
                  <a:srgbClr val="FF0000"/>
                </a:solidFill>
              </a:rPr>
              <a:t>Surface </a:t>
            </a:r>
            <a:r>
              <a:rPr lang="fr-FR" sz="1600" dirty="0">
                <a:solidFill>
                  <a:srgbClr val="FF0000"/>
                </a:solidFill>
              </a:rPr>
              <a:t>habitable d’environ </a:t>
            </a:r>
            <a:r>
              <a:rPr lang="fr-FR" sz="1600" dirty="0" smtClean="0">
                <a:solidFill>
                  <a:srgbClr val="FF0000"/>
                </a:solidFill>
              </a:rPr>
              <a:t>45m²</a:t>
            </a:r>
            <a:r>
              <a:rPr lang="fr-FR" sz="1600" dirty="0">
                <a:solidFill>
                  <a:srgbClr val="FF0000"/>
                </a:solidFill>
              </a:rPr>
              <a:t>. </a:t>
            </a:r>
          </a:p>
          <a:p>
            <a:pPr marL="285750" indent="-285750">
              <a:buFontTx/>
              <a:buChar char="-"/>
            </a:pPr>
            <a:endParaRPr lang="fr-FR" sz="1600" dirty="0"/>
          </a:p>
          <a:p>
            <a:endParaRPr lang="fr-FR" sz="1600" dirty="0"/>
          </a:p>
          <a:p>
            <a:endParaRPr lang="fr-FR" sz="2400" dirty="0" smtClean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3182" y="2412487"/>
            <a:ext cx="3731824" cy="226874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8169" y="1879632"/>
            <a:ext cx="2744577" cy="215462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4454" y="4108540"/>
            <a:ext cx="3053123" cy="1767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00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1143000" y="4343400"/>
            <a:ext cx="101121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242048" y="363069"/>
            <a:ext cx="11295529" cy="178510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b="1" u="sng" dirty="0"/>
              <a:t>4</a:t>
            </a:r>
            <a:r>
              <a:rPr lang="fr-FR" sz="3600" b="1" u="sng" dirty="0" smtClean="0"/>
              <a:t>. Autres espaces</a:t>
            </a:r>
          </a:p>
          <a:p>
            <a:endParaRPr lang="fr-FR" dirty="0"/>
          </a:p>
          <a:p>
            <a:pPr marL="285750" indent="-285750">
              <a:buFontTx/>
              <a:buChar char="-"/>
            </a:pPr>
            <a:endParaRPr lang="fr-FR" sz="1600" dirty="0"/>
          </a:p>
          <a:p>
            <a:endParaRPr lang="fr-FR" sz="1600" dirty="0"/>
          </a:p>
          <a:p>
            <a:endParaRPr lang="fr-FR" sz="2400" dirty="0" smtClean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89472" y="1162075"/>
            <a:ext cx="10665716" cy="461664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4.1 Espaces nécessaires à la gestion </a:t>
            </a:r>
            <a:endParaRPr lang="fr-FR" sz="14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fr-FR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L’aménagement prévoit la réalisation d’un bâtiment d’accueil et de gardiennage, d’une zone privative avec bâtiment technique, et d’un espace d’accueil, permettant le stationnement d’une dizaine de véhicules. </a:t>
            </a:r>
          </a:p>
          <a:p>
            <a:r>
              <a:rPr lang="fr-FR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Surface bâtie totale pour cet espace sera d’environ 250m²</a:t>
            </a:r>
          </a:p>
          <a:p>
            <a:endParaRPr lang="fr-FR" sz="1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fr-FR" sz="1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4.2 Espace camping </a:t>
            </a:r>
            <a:endParaRPr lang="fr-FR" sz="14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fr-FR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Le projet prévoit à terme l’aménagement d’une trentaine d’emplacements de camping, dans un contexte paysager. </a:t>
            </a:r>
          </a:p>
          <a:p>
            <a:endParaRPr lang="fr-FR" sz="14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fr-FR" sz="1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4.3 Espace camping car </a:t>
            </a:r>
            <a:endParaRPr lang="fr-FR" sz="14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fr-FR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Il est prévu d’aménager un espace en stabilisé pour accueillir 6 camping-car environ. </a:t>
            </a:r>
          </a:p>
          <a:p>
            <a:endParaRPr lang="fr-FR" sz="14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fr-FR" sz="1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4.4. Espace aquatique </a:t>
            </a:r>
            <a:endParaRPr lang="fr-FR" sz="14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fr-FR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Une piscine chauffée est prévue, avec les dimensions suivantes : 17 x 10 mètres (170m²), avec une profondeur allant de 0,5m à 1,5m. Il est prévu d’y rajouter un local technique de 10m². </a:t>
            </a:r>
          </a:p>
          <a:p>
            <a:r>
              <a:rPr lang="fr-FR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La piscine sera accompagnée d’un espace d’activités à disposition des touristes (jeux pour les enfants…) </a:t>
            </a:r>
          </a:p>
          <a:p>
            <a:endParaRPr lang="fr-FR" sz="14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fr-FR" sz="1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4.5 Espaces sanitaires </a:t>
            </a:r>
            <a:endParaRPr lang="fr-FR" sz="14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fr-FR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Un bâtiment sanitaire, avec douches, toilettes, lavabos, un espace linge et un espace vaisselle est prévu, </a:t>
            </a:r>
            <a:r>
              <a:rPr lang="fr-FR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totalisant une surface de 100 à 150m²</a:t>
            </a:r>
            <a:r>
              <a:rPr lang="fr-FR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  <a:p>
            <a:endParaRPr lang="fr-FR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fr-FR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Il sera tenu compte de l’accès handicapé pour l’ensemble de ces installations.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45811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1143000" y="4343400"/>
            <a:ext cx="101121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2482" y="261024"/>
            <a:ext cx="4703325" cy="599557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89610" y="4226298"/>
            <a:ext cx="4503492" cy="1580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dirty="0" smtClean="0">
                <a:solidFill>
                  <a:srgbClr val="FF0000"/>
                </a:solidFill>
              </a:rPr>
              <a:t>Concernant la voirie interne, elle sera absorbante (sans enrobé ou émulsion) </a:t>
            </a:r>
            <a:r>
              <a:rPr lang="fr-FR" dirty="0" smtClean="0"/>
              <a:t>la 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202702" y="0"/>
            <a:ext cx="9227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u="sng" dirty="0" smtClean="0"/>
              <a:t>5</a:t>
            </a:r>
            <a:r>
              <a:rPr lang="fr-FR" sz="3600" b="1" u="sng" dirty="0"/>
              <a:t>. Schéma prévisionnel à terme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7</a:t>
            </a:fld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56470" y="5058692"/>
            <a:ext cx="152400" cy="51435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42" t="30938" r="70575" b="45758"/>
          <a:stretch/>
        </p:blipFill>
        <p:spPr>
          <a:xfrm>
            <a:off x="897617" y="1131269"/>
            <a:ext cx="431122" cy="1482535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42" t="73949" r="70744" b="19025"/>
          <a:stretch/>
        </p:blipFill>
        <p:spPr>
          <a:xfrm>
            <a:off x="897617" y="2624896"/>
            <a:ext cx="416834" cy="446917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42" t="58129" r="70928" b="34451"/>
          <a:stretch/>
        </p:blipFill>
        <p:spPr>
          <a:xfrm>
            <a:off x="898964" y="3099910"/>
            <a:ext cx="401199" cy="471965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255815" y="2829110"/>
            <a:ext cx="163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Espace paysagé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281055" y="3074145"/>
            <a:ext cx="1441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Zone de </a:t>
            </a:r>
            <a:r>
              <a:rPr lang="fr-FR" dirty="0" smtClean="0"/>
              <a:t>loisir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1281055" y="3307317"/>
            <a:ext cx="18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Espace aquatique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1281055" y="2570674"/>
            <a:ext cx="729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Voirie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1259460" y="2312237"/>
            <a:ext cx="1005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Sanitaire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1246666" y="1852747"/>
            <a:ext cx="1681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Espace camping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1248152" y="1589447"/>
            <a:ext cx="1583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Espace cottage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1255815" y="1342377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Cottage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1255815" y="1107036"/>
            <a:ext cx="3655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Bâtiment d’accueil et de gardiennage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1242466" y="2075247"/>
            <a:ext cx="2021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Espace camping car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3269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1143000" y="4343400"/>
            <a:ext cx="101121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645459" y="2649072"/>
            <a:ext cx="10932459" cy="33239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600" b="1" u="sng" dirty="0" smtClean="0"/>
              <a:t>Merci pour votre attention</a:t>
            </a:r>
            <a:endParaRPr lang="fr-FR" sz="6600" b="1" u="sng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22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5159</TotalTime>
  <Words>526</Words>
  <Application>Microsoft Office PowerPoint</Application>
  <PresentationFormat>Grand écran</PresentationFormat>
  <Paragraphs>113</Paragraphs>
  <Slides>8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Rétrospective</vt:lpstr>
      <vt:lpstr>Projet d’hôtellerie de plein air Annexe descriptif projet   Fougères sur Bièvre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création camping</dc:title>
  <dc:creator>fabien</dc:creator>
  <cp:lastModifiedBy>Fabien Guillet</cp:lastModifiedBy>
  <cp:revision>158</cp:revision>
  <cp:lastPrinted>2019-12-31T11:54:46Z</cp:lastPrinted>
  <dcterms:created xsi:type="dcterms:W3CDTF">2016-11-20T14:46:01Z</dcterms:created>
  <dcterms:modified xsi:type="dcterms:W3CDTF">2019-12-31T11:56:32Z</dcterms:modified>
</cp:coreProperties>
</file>